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6"/>
  </p:notesMasterIdLst>
  <p:sldIdLst>
    <p:sldId id="662" r:id="rId2"/>
    <p:sldId id="584" r:id="rId3"/>
    <p:sldId id="791" r:id="rId4"/>
    <p:sldId id="792" r:id="rId5"/>
    <p:sldId id="793" r:id="rId6"/>
    <p:sldId id="794" r:id="rId7"/>
    <p:sldId id="795" r:id="rId8"/>
    <p:sldId id="796" r:id="rId9"/>
    <p:sldId id="797" r:id="rId10"/>
    <p:sldId id="798" r:id="rId11"/>
    <p:sldId id="799" r:id="rId12"/>
    <p:sldId id="800" r:id="rId13"/>
    <p:sldId id="801" r:id="rId14"/>
    <p:sldId id="802" r:id="rId15"/>
    <p:sldId id="803" r:id="rId16"/>
    <p:sldId id="804" r:id="rId17"/>
    <p:sldId id="805" r:id="rId18"/>
    <p:sldId id="806" r:id="rId19"/>
    <p:sldId id="834" r:id="rId20"/>
    <p:sldId id="813" r:id="rId21"/>
    <p:sldId id="837" r:id="rId22"/>
    <p:sldId id="818" r:id="rId23"/>
    <p:sldId id="814" r:id="rId24"/>
    <p:sldId id="815" r:id="rId25"/>
    <p:sldId id="817" r:id="rId26"/>
    <p:sldId id="831" r:id="rId27"/>
    <p:sldId id="835" r:id="rId28"/>
    <p:sldId id="809" r:id="rId29"/>
    <p:sldId id="810" r:id="rId30"/>
    <p:sldId id="811" r:id="rId31"/>
    <p:sldId id="816" r:id="rId32"/>
    <p:sldId id="819" r:id="rId33"/>
    <p:sldId id="820" r:id="rId34"/>
    <p:sldId id="821" r:id="rId35"/>
    <p:sldId id="822" r:id="rId36"/>
    <p:sldId id="823" r:id="rId37"/>
    <p:sldId id="824" r:id="rId38"/>
    <p:sldId id="825" r:id="rId39"/>
    <p:sldId id="836" r:id="rId40"/>
    <p:sldId id="830" r:id="rId41"/>
    <p:sldId id="828" r:id="rId42"/>
    <p:sldId id="829" r:id="rId43"/>
    <p:sldId id="832" r:id="rId44"/>
    <p:sldId id="833" r:id="rId4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/>
    <p:restoredTop sz="90902" autoAdjust="0"/>
  </p:normalViewPr>
  <p:slideViewPr>
    <p:cSldViewPr>
      <p:cViewPr varScale="1">
        <p:scale>
          <a:sx n="104" d="100"/>
          <a:sy n="104" d="100"/>
        </p:scale>
        <p:origin x="2240" y="200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5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7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16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6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Internet of Things &amp; Big Data</a:t>
            </a:r>
            <a:endParaRPr lang="en-US" sz="3200" dirty="0"/>
          </a:p>
        </p:txBody>
      </p: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467544" y="3068960"/>
            <a:ext cx="7704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"The ratio of facts per decision is exponentially growing" </a:t>
            </a:r>
          </a:p>
          <a:p>
            <a:r>
              <a:rPr lang="en-US" sz="1800" dirty="0"/>
              <a:t>	- Dr. Anna Goldenberg, University of Toronto</a:t>
            </a: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CD2EC490-8CF3-1593-98E0-938B61207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5229200"/>
            <a:ext cx="82851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Lecture 12 is not included in BIOCHEM 3BP3 during Fall 2024</a:t>
            </a:r>
          </a:p>
          <a:p>
            <a:r>
              <a:rPr lang="en-US" sz="1800" dirty="0">
                <a:solidFill>
                  <a:srgbClr val="FFFF00"/>
                </a:solidFill>
              </a:rPr>
              <a:t>See a previously recorded version at https://</a:t>
            </a:r>
            <a:r>
              <a:rPr lang="en-US" sz="1800" dirty="0" err="1">
                <a:solidFill>
                  <a:srgbClr val="FFFF00"/>
                </a:solidFill>
              </a:rPr>
              <a:t>github.com</a:t>
            </a:r>
            <a:r>
              <a:rPr lang="en-US" sz="1800" dirty="0">
                <a:solidFill>
                  <a:srgbClr val="FFFF00"/>
                </a:solidFill>
              </a:rPr>
              <a:t>/</a:t>
            </a:r>
            <a:r>
              <a:rPr lang="en-US" sz="1800" dirty="0" err="1">
                <a:solidFill>
                  <a:srgbClr val="FFFF00"/>
                </a:solidFill>
              </a:rPr>
              <a:t>agmcarthur</a:t>
            </a:r>
            <a:r>
              <a:rPr lang="en-US" sz="1800" dirty="0">
                <a:solidFill>
                  <a:srgbClr val="FFFF00"/>
                </a:solidFill>
              </a:rPr>
              <a:t>/Biochem-3BP3</a:t>
            </a:r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4149080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Illumina</a:t>
            </a:r>
            <a:r>
              <a:rPr lang="en-US" sz="1600" dirty="0"/>
              <a:t> DNA sequencer</a:t>
            </a:r>
          </a:p>
        </p:txBody>
      </p:sp>
      <p:pic>
        <p:nvPicPr>
          <p:cNvPr id="5" name="Picture 4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5" y="1534759"/>
            <a:ext cx="3823941" cy="2551286"/>
          </a:xfrm>
          <a:prstGeom prst="rect">
            <a:avLst/>
          </a:prstGeom>
        </p:spPr>
      </p:pic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140967"/>
            <a:ext cx="3968444" cy="2232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5373216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Nanopore</a:t>
            </a:r>
            <a:r>
              <a:rPr lang="en-US" sz="1600" dirty="0"/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351861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pic>
        <p:nvPicPr>
          <p:cNvPr id="10" name="Picture 9" descr="RGI - Gerry Salmonella - TOTA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3528392" cy="3601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7984" y="3718680"/>
            <a:ext cx="5715214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latin typeface="Courier New"/>
                <a:cs typeface="Courier New"/>
              </a:rPr>
              <a:t>CGATATAAGCTTAGTCAACTATCAAGAGAAAAATTATTAATAATTGCAGGGCAGTTACAG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528" y="4581128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Multidrug resistant </a:t>
            </a:r>
            <a:r>
              <a:rPr lang="en-US" sz="1600" i="1" dirty="0"/>
              <a:t>Salmonella</a:t>
            </a:r>
          </a:p>
        </p:txBody>
      </p:sp>
    </p:spTree>
    <p:extLst>
      <p:ext uri="{BB962C8B-B14F-4D97-AF65-F5344CB8AC3E}">
        <p14:creationId xmlns:p14="http://schemas.microsoft.com/office/powerpoint/2010/main" val="372230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587727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Drug resistance in Cystic Fibrosis associated </a:t>
            </a:r>
            <a:r>
              <a:rPr lang="en-US" sz="1600" i="1" dirty="0"/>
              <a:t>Pseudomonas</a:t>
            </a:r>
          </a:p>
        </p:txBody>
      </p:sp>
      <p:pic>
        <p:nvPicPr>
          <p:cNvPr id="6" name="Picture 5" descr="Pseudomonas resistance ge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59"/>
            <a:ext cx="6984776" cy="45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980728"/>
            <a:ext cx="5040560" cy="2232248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 will informatics need to look like when we sequence at every hospital, clinic, and outbreak?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How do we build a surveillance network for drug resistance?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3" name="Picture 2" descr="syr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5937"/>
            <a:ext cx="3096344" cy="318306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5669596-69FB-BE43-8681-61396F2FD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96" y="3663829"/>
            <a:ext cx="2924944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6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5" name="Picture 4" descr="Marie_hattar_2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5"/>
            <a:ext cx="6552728" cy="50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4" name="Picture 3" descr="4-Vs-of-big-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7384434" cy="4536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94154-9740-FF43-B8D2-074D07E93F5F}"/>
              </a:ext>
            </a:extLst>
          </p:cNvPr>
          <p:cNvSpPr txBox="1"/>
          <p:nvPr/>
        </p:nvSpPr>
        <p:spPr>
          <a:xfrm>
            <a:off x="341501" y="5548485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Fifth V: Value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2076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- Creating an AMR Surveillance Network</a:t>
            </a:r>
          </a:p>
        </p:txBody>
      </p:sp>
      <p:pic>
        <p:nvPicPr>
          <p:cNvPr id="5" name="Picture 4" descr="molep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6984776" cy="438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5445224"/>
            <a:ext cx="43009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McArthur &amp; Wright. 2015. </a:t>
            </a:r>
            <a:r>
              <a:rPr lang="en-US" sz="1100" i="1" dirty="0"/>
              <a:t>Current Opinion in Microbiology</a:t>
            </a:r>
            <a:r>
              <a:rPr lang="en-US" sz="1100" dirty="0"/>
              <a:t>, 27, 45-50.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918919" y="5091282"/>
            <a:ext cx="2461393" cy="28193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Rapid Response Strategies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Early Detection of Emergent Threats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Inform Public Policy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Guide Clinical Practice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Enable Targeted Drug Development</a:t>
            </a:r>
          </a:p>
        </p:txBody>
      </p:sp>
    </p:spTree>
    <p:extLst>
      <p:ext uri="{BB962C8B-B14F-4D97-AF65-F5344CB8AC3E}">
        <p14:creationId xmlns:p14="http://schemas.microsoft.com/office/powerpoint/2010/main" val="241468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Collaboration is Key – Academia, Government, and Industry</a:t>
            </a:r>
          </a:p>
        </p:txBody>
      </p:sp>
      <p:pic>
        <p:nvPicPr>
          <p:cNvPr id="4" name="Picture 3" descr="genomic-revolutions-1-540x54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56792"/>
            <a:ext cx="3195837" cy="3201755"/>
          </a:xfrm>
          <a:prstGeom prst="rect">
            <a:avLst/>
          </a:prstGeom>
        </p:spPr>
      </p:pic>
      <p:pic>
        <p:nvPicPr>
          <p:cNvPr id="6" name="Picture 5" descr="internet-of-things-everything-you-need-to-kn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176274"/>
            <a:ext cx="3267864" cy="2366910"/>
          </a:xfrm>
          <a:prstGeom prst="rect">
            <a:avLst/>
          </a:prstGeom>
        </p:spPr>
      </p:pic>
      <p:pic>
        <p:nvPicPr>
          <p:cNvPr id="7" name="Picture 6" descr="AM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93096"/>
            <a:ext cx="2843658" cy="18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Exome</a:t>
            </a:r>
            <a:r>
              <a:rPr lang="en-US" sz="2400" b="1" dirty="0"/>
              <a:t> Sequencing and Personalized Medicine</a:t>
            </a:r>
          </a:p>
        </p:txBody>
      </p:sp>
      <p:pic>
        <p:nvPicPr>
          <p:cNvPr id="3" name="Picture 2" descr="ngs-logistic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712968" cy="46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2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Bacteria are evolving drug resistance faster than we can discover new drugs</a:t>
            </a:r>
            <a:endParaRPr lang="en-US" sz="2400" dirty="0"/>
          </a:p>
        </p:txBody>
      </p:sp>
      <p:pic>
        <p:nvPicPr>
          <p:cNvPr id="29" name="Picture 28" descr="gonorrhe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0" y="912780"/>
            <a:ext cx="5638800" cy="390800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0" name="Picture 29" descr="livermor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01" y="1750980"/>
            <a:ext cx="4840839" cy="385127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2" name="Picture 31" descr="ndm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40" y="3843168"/>
            <a:ext cx="5289550" cy="369901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</p:spTree>
    <p:extLst>
      <p:ext uri="{BB962C8B-B14F-4D97-AF65-F5344CB8AC3E}">
        <p14:creationId xmlns:p14="http://schemas.microsoft.com/office/powerpoint/2010/main" val="2592823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743AF7-49C4-D642-9D78-0B799EAB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619247"/>
            <a:ext cx="5256584" cy="1976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0D410-A6A2-9C4F-A72C-44EA25457F56}"/>
              </a:ext>
            </a:extLst>
          </p:cNvPr>
          <p:cNvSpPr txBox="1"/>
          <p:nvPr/>
        </p:nvSpPr>
        <p:spPr>
          <a:xfrm>
            <a:off x="3419872" y="6550223"/>
            <a:ext cx="295232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gwasdiversitymonitor.com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7124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global network of millions of human genome sequences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$1000 genome in 1 hour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Genomic data organized with associated medical records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GWAS Informatics – “cohort mining”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Rare disorders – “rare variant mining”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Complex diseases require depth of sampling and statistical approaches not possible without data sharing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Technical solutions exist, e.g. secure Peer to Peer networks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Major barrier is unresolved privacy and ethical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See Global Alliance for Genomics and Health, </a:t>
            </a:r>
            <a:r>
              <a:rPr lang="en-US" sz="2000" dirty="0" err="1"/>
              <a:t>genomicsandhealth.org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5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pic>
        <p:nvPicPr>
          <p:cNvPr id="4" name="Picture 3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1728192"/>
            <a:ext cx="4262607" cy="2780928"/>
          </a:xfrm>
          <a:prstGeom prst="rect">
            <a:avLst/>
          </a:prstGeom>
        </p:spPr>
      </p:pic>
      <p:pic>
        <p:nvPicPr>
          <p:cNvPr id="6" name="Picture 5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32654"/>
            <a:ext cx="4369833" cy="2776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4509120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4510281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5892" y="2951366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2485629" y="2636912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8130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Moore’s Law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680520" y="8257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 err="1"/>
              <a:t>Kryder’s</a:t>
            </a:r>
            <a:r>
              <a:rPr lang="en-US" sz="2400" b="1" dirty="0"/>
              <a:t> Law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5157192"/>
            <a:ext cx="835292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 needed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Shared the burden, share the data, and share the infrastructure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Stein </a:t>
            </a:r>
            <a:r>
              <a:rPr lang="en-US" sz="2000" i="1" dirty="0"/>
              <a:t>et al</a:t>
            </a:r>
            <a:r>
              <a:rPr lang="en-US" sz="2000" dirty="0"/>
              <a:t>. 2015. Data analysis: Create a cloud commons. </a:t>
            </a:r>
            <a:r>
              <a:rPr lang="en-US" sz="2000" i="1" dirty="0"/>
              <a:t>Nature</a:t>
            </a:r>
            <a:r>
              <a:rPr lang="en-US" sz="2000" dirty="0"/>
              <a:t> 523:149-51.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180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2756086" cy="1727406"/>
          </a:xfrm>
          <a:prstGeom prst="rect">
            <a:avLst/>
          </a:prstGeom>
        </p:spPr>
      </p:pic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287038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7" name="Picture 6" descr="galaxy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4519271" cy="2808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944" y="3717032"/>
            <a:ext cx="4536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See Integrated Rapid Infectious Disease Analysis (IRIDA), </a:t>
            </a:r>
            <a:r>
              <a:rPr lang="en-US" sz="1100" dirty="0" err="1"/>
              <a:t>www.irida.ca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7963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How are we going to move all that data? </a:t>
            </a:r>
          </a:p>
        </p:txBody>
      </p:sp>
      <p:pic>
        <p:nvPicPr>
          <p:cNvPr id="2" name="Picture 1" descr="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30350"/>
            <a:ext cx="6660232" cy="4895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2D0DC-8DD7-0745-996F-37057DEAA0CD}"/>
              </a:ext>
            </a:extLst>
          </p:cNvPr>
          <p:cNvSpPr txBox="1"/>
          <p:nvPr/>
        </p:nvSpPr>
        <p:spPr>
          <a:xfrm>
            <a:off x="263526" y="955822"/>
            <a:ext cx="835292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Butters' Law (amount of data coming out of an optical fiber is doubling every nine months)</a:t>
            </a:r>
          </a:p>
        </p:txBody>
      </p:sp>
    </p:spTree>
    <p:extLst>
      <p:ext uri="{BB962C8B-B14F-4D97-AF65-F5344CB8AC3E}">
        <p14:creationId xmlns:p14="http://schemas.microsoft.com/office/powerpoint/2010/main" val="3038803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517574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</p:spTree>
    <p:extLst>
      <p:ext uri="{BB962C8B-B14F-4D97-AF65-F5344CB8AC3E}">
        <p14:creationId xmlns:p14="http://schemas.microsoft.com/office/powerpoint/2010/main" val="1382959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</p:spTree>
    <p:extLst>
      <p:ext uri="{BB962C8B-B14F-4D97-AF65-F5344CB8AC3E}">
        <p14:creationId xmlns:p14="http://schemas.microsoft.com/office/powerpoint/2010/main" val="27085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resistant death rate is increasing</a:t>
            </a:r>
            <a:endParaRPr lang="en-US" sz="2400" dirty="0"/>
          </a:p>
        </p:txBody>
      </p:sp>
      <p:pic>
        <p:nvPicPr>
          <p:cNvPr id="6" name="Picture 5" descr="Comparative_Deaths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6480720" cy="48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8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1635" y="4372923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sharing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5179" y="4372923"/>
            <a:ext cx="159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value</a:t>
            </a:r>
          </a:p>
        </p:txBody>
      </p:sp>
    </p:spTree>
    <p:extLst>
      <p:ext uri="{BB962C8B-B14F-4D97-AF65-F5344CB8AC3E}">
        <p14:creationId xmlns:p14="http://schemas.microsoft.com/office/powerpoint/2010/main" val="175179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75188" y="3732722"/>
            <a:ext cx="2964235" cy="17399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Genome sequencing and bioinformatics</a:t>
            </a: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4995850" y="4010973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Cloud Computing</a:t>
            </a:r>
          </a:p>
          <a:p>
            <a:r>
              <a:rPr lang="en-US" sz="1800" dirty="0"/>
              <a:t>Research – Government - Industry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2420190" y="474439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Tech Adoption</a:t>
            </a:r>
          </a:p>
          <a:p>
            <a:r>
              <a:rPr lang="en-US" sz="1800" dirty="0"/>
              <a:t>in the Public Sphere</a:t>
            </a:r>
          </a:p>
        </p:txBody>
      </p:sp>
    </p:spTree>
    <p:extLst>
      <p:ext uri="{BB962C8B-B14F-4D97-AF65-F5344CB8AC3E}">
        <p14:creationId xmlns:p14="http://schemas.microsoft.com/office/powerpoint/2010/main" val="2831783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in Biomedicine -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new paradigm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in motion versus data at rest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unstructured metadata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“Literature is informative, but not information” – Dr. Suzanna Lewis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Infrastructure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generation, storage, and access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movement, security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Analytical accuracy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confidentiality, privacy, and consent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Data sharing, depersonalization, and re-personalization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1472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60032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Mechanical Turk</a:t>
            </a:r>
          </a:p>
        </p:txBody>
      </p:sp>
      <p:pic>
        <p:nvPicPr>
          <p:cNvPr id="7" name="Picture 6" descr="mechanical-tu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3602110" cy="269557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4826042" y="371054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The Mechanical Turk, late 18</a:t>
            </a:r>
            <a:r>
              <a:rPr lang="en-US" sz="1200" baseline="30000" dirty="0"/>
              <a:t>th</a:t>
            </a:r>
            <a:r>
              <a:rPr lang="en-US" sz="1200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4167716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59524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/>
              <a:t>Amazon Mechanical </a:t>
            </a:r>
            <a:r>
              <a:rPr lang="en-US" sz="2400" b="1" dirty="0"/>
              <a:t>Turk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024" y="2060848"/>
            <a:ext cx="42484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Crowdtasking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Micro-economic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Veracity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Record associations 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2981338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Natural language processing relative to a knowledgebase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form of artificial intelligence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Machine learning!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$3 million cost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Primary research aim is Health Care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“Clinical Decision Support System” using Evidence Based Medicine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Currently in testing for lung cancer treatment decision making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IBM’s Watson</a:t>
            </a:r>
          </a:p>
        </p:txBody>
      </p:sp>
      <p:pic>
        <p:nvPicPr>
          <p:cNvPr id="7" name="Picture 6" descr="IBM_Wat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50" y="3487844"/>
            <a:ext cx="3556000" cy="2374900"/>
          </a:xfrm>
          <a:prstGeom prst="rect">
            <a:avLst/>
          </a:prstGeom>
        </p:spPr>
      </p:pic>
      <p:pic>
        <p:nvPicPr>
          <p:cNvPr id="8" name="Picture 7" descr="watson_on_jeopard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95" y="764704"/>
            <a:ext cx="4336185" cy="24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8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pic>
        <p:nvPicPr>
          <p:cNvPr id="10" name="Picture 9" descr="revert-old-netflix-app-new-xbox-360-update.w6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3" y="992602"/>
            <a:ext cx="3962743" cy="2148717"/>
          </a:xfrm>
          <a:prstGeom prst="rect">
            <a:avLst/>
          </a:prstGeom>
        </p:spPr>
      </p:pic>
      <p:pic>
        <p:nvPicPr>
          <p:cNvPr id="11" name="Picture 10" descr="hiseq-2500-available-no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4" y="3478242"/>
            <a:ext cx="8306638" cy="2362200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 bwMode="auto">
          <a:xfrm>
            <a:off x="4456792" y="1306053"/>
            <a:ext cx="43388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z="2400" dirty="0">
                <a:solidFill>
                  <a:srgbClr val="FFFFFF"/>
                </a:solidFill>
              </a:rPr>
              <a:t>2.6 Petabytes of Storage for Total Library = 2.6 x 10</a:t>
            </a:r>
            <a:r>
              <a:rPr lang="en-US" sz="2400" baseline="30000" dirty="0">
                <a:solidFill>
                  <a:srgbClr val="FFFFFF"/>
                </a:solidFill>
              </a:rPr>
              <a:t>15</a:t>
            </a:r>
            <a:r>
              <a:rPr lang="en-US" sz="2400" dirty="0">
                <a:solidFill>
                  <a:srgbClr val="FFFFFF"/>
                </a:solidFill>
              </a:rPr>
              <a:t> bytes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646449" y="5538566"/>
            <a:ext cx="7643562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DNA sequencing expected in the 85 </a:t>
            </a:r>
            <a:r>
              <a:rPr lang="en-US" sz="2400" dirty="0">
                <a:solidFill>
                  <a:srgbClr val="FFFFFF"/>
                </a:solidFill>
              </a:rPr>
              <a:t>x 10</a:t>
            </a:r>
            <a:r>
              <a:rPr lang="en-US" sz="2400" baseline="30000" dirty="0">
                <a:solidFill>
                  <a:srgbClr val="FFFFFF"/>
                </a:solidFill>
              </a:rPr>
              <a:t>15 </a:t>
            </a:r>
            <a:r>
              <a:rPr lang="en-US" sz="2400" dirty="0"/>
              <a:t>range for 2016 (MIT Tech Review)</a:t>
            </a:r>
          </a:p>
        </p:txBody>
      </p:sp>
    </p:spTree>
    <p:extLst>
      <p:ext uri="{BB962C8B-B14F-4D97-AF65-F5344CB8AC3E}">
        <p14:creationId xmlns:p14="http://schemas.microsoft.com/office/powerpoint/2010/main" val="2492400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7" name="Picture 6" descr="flu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834134"/>
            <a:ext cx="7461748" cy="5487232"/>
          </a:xfrm>
          <a:prstGeom prst="rect">
            <a:avLst/>
          </a:prstGeom>
        </p:spPr>
      </p:pic>
      <p:pic>
        <p:nvPicPr>
          <p:cNvPr id="8" name="Picture 7" descr="flu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6302375"/>
            <a:ext cx="7461748" cy="4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5" name="Picture 4" descr="flu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5" y="992602"/>
            <a:ext cx="7142534" cy="49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from human cervical 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366148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The once treatable are becoming untreatable</a:t>
            </a:r>
            <a:endParaRPr lang="en-US" sz="2400" dirty="0"/>
          </a:p>
        </p:txBody>
      </p:sp>
      <p:pic>
        <p:nvPicPr>
          <p:cNvPr id="4" name="Picture 3" descr="tb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3121"/>
            <a:ext cx="3872014" cy="1497529"/>
          </a:xfrm>
          <a:prstGeom prst="rect">
            <a:avLst/>
          </a:prstGeom>
        </p:spPr>
      </p:pic>
      <p:pic>
        <p:nvPicPr>
          <p:cNvPr id="5" name="Picture 4" descr="mrsa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95654"/>
            <a:ext cx="3744416" cy="1434512"/>
          </a:xfrm>
          <a:prstGeom prst="rect">
            <a:avLst/>
          </a:prstGeom>
        </p:spPr>
      </p:pic>
      <p:pic>
        <p:nvPicPr>
          <p:cNvPr id="7" name="Picture 6" descr="cla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4653136"/>
            <a:ext cx="3859833" cy="1494598"/>
          </a:xfrm>
          <a:prstGeom prst="rect">
            <a:avLst/>
          </a:prstGeom>
        </p:spPr>
      </p:pic>
      <p:pic>
        <p:nvPicPr>
          <p:cNvPr id="8" name="Picture 7" descr="esbl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46051"/>
            <a:ext cx="3877797" cy="1494598"/>
          </a:xfrm>
          <a:prstGeom prst="rect">
            <a:avLst/>
          </a:prstGeom>
        </p:spPr>
      </p:pic>
      <p:pic>
        <p:nvPicPr>
          <p:cNvPr id="10" name="Picture 9" descr="pseudomonas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96952"/>
            <a:ext cx="3880707" cy="14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pic>
        <p:nvPicPr>
          <p:cNvPr id="4" name="Picture 3" descr="Henrietta_Lacks_(1920-195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94" y="1160044"/>
            <a:ext cx="2814248" cy="407503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095288" y="5100808"/>
            <a:ext cx="4032890" cy="70959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Henrietta Lacks </a:t>
            </a:r>
          </a:p>
          <a:p>
            <a:pPr algn="ctr"/>
            <a:r>
              <a:rPr lang="en-US" sz="1800" dirty="0"/>
              <a:t>(August 1, 1920 – October 4, 1951)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</a:t>
            </a:r>
            <a:r>
              <a:rPr lang="en-US" sz="2000"/>
              <a:t>from human cervical </a:t>
            </a:r>
            <a:r>
              <a:rPr lang="en-US" sz="2000" dirty="0"/>
              <a:t>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Derived from Henrietta Lacks without her knowledge or consent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Family unaware for decades that their maternal ancestor’s cells were being used in labs worldwide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More biomass of derived cells than there were in Henrietta Lacks herself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808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pic>
        <p:nvPicPr>
          <p:cNvPr id="5" name="Picture 4" descr="biddata - sci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14" y="1127215"/>
            <a:ext cx="3815563" cy="485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272817"/>
            <a:ext cx="424847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 strategies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Anonymize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308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4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Moving forward?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major challenges are legal and ethical, not technical</a:t>
            </a:r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8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F30F2DC-D921-4441-824D-8636C4487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84391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Thanks!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6B8B483C-5066-FF6C-3C90-83FBD15EB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3" name="Text Box 14">
            <a:extLst>
              <a:ext uri="{FF2B5EF4-FFF2-40B4-BE49-F238E27FC236}">
                <a16:creationId xmlns:a16="http://schemas.microsoft.com/office/drawing/2014/main" id="{0A30973C-79A3-E792-1218-EBE884CCE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81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Maddie McCarthy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31F93901-B56F-73EE-B5B8-BC39C61DF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Karyn </a:t>
            </a:r>
            <a:r>
              <a:rPr lang="en-US" sz="1600" dirty="0" err="1"/>
              <a:t>Mukiri</a:t>
            </a:r>
            <a:endParaRPr lang="en-US" sz="1600" dirty="0"/>
          </a:p>
        </p:txBody>
      </p:sp>
      <p:pic>
        <p:nvPicPr>
          <p:cNvPr id="8" name="Picture 7" descr="A person wearing glasses and a white blouse&#10;&#10;Description automatically generated">
            <a:extLst>
              <a:ext uri="{FF2B5EF4-FFF2-40B4-BE49-F238E27FC236}">
                <a16:creationId xmlns:a16="http://schemas.microsoft.com/office/drawing/2014/main" id="{61F19A76-ED60-4101-382A-95844B0B9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15" y="4197209"/>
            <a:ext cx="1978845" cy="1978845"/>
          </a:xfrm>
          <a:prstGeom prst="rect">
            <a:avLst/>
          </a:prstGeom>
        </p:spPr>
      </p:pic>
      <p:pic>
        <p:nvPicPr>
          <p:cNvPr id="9" name="Picture 8" descr="A person smiling at camera&#10;&#10;Description automatically generated">
            <a:extLst>
              <a:ext uri="{FF2B5EF4-FFF2-40B4-BE49-F238E27FC236}">
                <a16:creationId xmlns:a16="http://schemas.microsoft.com/office/drawing/2014/main" id="{E6FE7CD9-3142-DFF9-BAFF-679816910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77" y="4185996"/>
            <a:ext cx="1676400" cy="1969553"/>
          </a:xfrm>
          <a:prstGeom prst="rect">
            <a:avLst/>
          </a:prstGeom>
        </p:spPr>
      </p:pic>
      <p:pic>
        <p:nvPicPr>
          <p:cNvPr id="10" name="Picture 9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DB196594-15BA-DA09-E6EB-0D9345A1B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65" y="4221088"/>
            <a:ext cx="1978845" cy="19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We are at risk of entering a ‘post-antibiotic era’</a:t>
            </a:r>
            <a:endParaRPr lang="en-US" sz="2400" dirty="0"/>
          </a:p>
        </p:txBody>
      </p:sp>
      <p:pic>
        <p:nvPicPr>
          <p:cNvPr id="11" name="Picture 10" descr="discovery-of-new-antibiotics-timelin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146547" cy="3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Overuse and misuse increase drug resistance</a:t>
            </a:r>
            <a:endParaRPr lang="en-US" sz="2400" dirty="0"/>
          </a:p>
        </p:txBody>
      </p:sp>
      <p:pic>
        <p:nvPicPr>
          <p:cNvPr id="4" name="Picture 3" descr="im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852427" cy="41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4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resistance is in bacterial genes</a:t>
            </a:r>
            <a:endParaRPr lang="en-US" sz="2400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768752" cy="52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Threats emerge quickly</a:t>
            </a:r>
          </a:p>
        </p:txBody>
      </p:sp>
      <p:pic>
        <p:nvPicPr>
          <p:cNvPr id="4" name="Picture 3" descr="ndm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6325"/>
            <a:ext cx="8063225" cy="393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539470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NDM-1 </a:t>
            </a:r>
            <a:r>
              <a:rPr lang="en-US" sz="1600" dirty="0" err="1"/>
              <a:t>metallo</a:t>
            </a:r>
            <a:r>
              <a:rPr lang="en-US" sz="1600" dirty="0"/>
              <a:t>-beta-lactamase</a:t>
            </a:r>
          </a:p>
        </p:txBody>
      </p:sp>
    </p:spTree>
    <p:extLst>
      <p:ext uri="{BB962C8B-B14F-4D97-AF65-F5344CB8AC3E}">
        <p14:creationId xmlns:p14="http://schemas.microsoft.com/office/powerpoint/2010/main" val="50457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Which resistance genes are in Canada?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genes are moving around?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pose a threat?</a:t>
            </a:r>
          </a:p>
        </p:txBody>
      </p:sp>
    </p:spTree>
    <p:extLst>
      <p:ext uri="{BB962C8B-B14F-4D97-AF65-F5344CB8AC3E}">
        <p14:creationId xmlns:p14="http://schemas.microsoft.com/office/powerpoint/2010/main" val="3493449663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4328</TotalTime>
  <Words>1283</Words>
  <Application>Microsoft Macintosh PowerPoint</Application>
  <PresentationFormat>On-screen Show (4:3)</PresentationFormat>
  <Paragraphs>303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Courier New</vt:lpstr>
      <vt:lpstr>Times</vt:lpstr>
      <vt:lpstr>Times New Roman</vt:lpstr>
      <vt:lpstr>DalhousieTemplate</vt:lpstr>
      <vt:lpstr>Biochem 3BP3  Internet of Things &amp; Big Data</vt:lpstr>
      <vt:lpstr>Bacteria are evolving drug resistance faster than we can discover new drugs</vt:lpstr>
      <vt:lpstr>Drug resistant death rate is increasing</vt:lpstr>
      <vt:lpstr>The once treatable are becoming untreatable</vt:lpstr>
      <vt:lpstr>We are at risk of entering a ‘post-antibiotic era’</vt:lpstr>
      <vt:lpstr>Overuse and misuse increase drug resistance</vt:lpstr>
      <vt:lpstr>Drug resistance is in bacterial genes</vt:lpstr>
      <vt:lpstr>Threats emerge quickly</vt:lpstr>
      <vt:lpstr>Which resistance genes are in Canada?  Which genes are moving around?  Which pose a threat?</vt:lpstr>
      <vt:lpstr>DNA Sequencing – Resistance Genes Can No Longer Hide</vt:lpstr>
      <vt:lpstr>DNA Sequencing – Resistance Genes Can No Longer Hide</vt:lpstr>
      <vt:lpstr>DNA Sequencing – Resistance Genes Can No Longer Hide</vt:lpstr>
      <vt:lpstr>What will informatics need to look like when we sequence at every hospital, clinic, and outbreak?  How do we build a surveillance network for drug resistance? </vt:lpstr>
      <vt:lpstr>Sharing Data – The Internet of Everything</vt:lpstr>
      <vt:lpstr>Sharing Data – The Internet of Everything</vt:lpstr>
      <vt:lpstr>Big Data - Creating an AMR Surveillance Network</vt:lpstr>
      <vt:lpstr>Rapid Response Strategies  Early Detection of Emergent Threats  Inform Public Policy  Guide Clinical Practice  Enable Targeted Drug Development</vt:lpstr>
      <vt:lpstr>Collaboration is Key – Academia, Government, and Industry</vt:lpstr>
      <vt:lpstr>Exome Sequencing and Personalized Medicine</vt:lpstr>
      <vt:lpstr>Genome Wide Association Studies (GWAS)</vt:lpstr>
      <vt:lpstr>Genome Wide Association Studies (GWAS)</vt:lpstr>
      <vt:lpstr>Proposed Internet of DNA</vt:lpstr>
      <vt:lpstr>Proposed Internet of DNA</vt:lpstr>
      <vt:lpstr>Proposed Internet of DNA</vt:lpstr>
      <vt:lpstr>Proposed Internet of DNA</vt:lpstr>
      <vt:lpstr>How are we going to move all that data?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in Biomedicine - Issues</vt:lpstr>
      <vt:lpstr>Literature is informative, but not information</vt:lpstr>
      <vt:lpstr>Literature is informative, but not information</vt:lpstr>
      <vt:lpstr>Infrastructure</vt:lpstr>
      <vt:lpstr>Infrastructure</vt:lpstr>
      <vt:lpstr>Analytical Accuracy</vt:lpstr>
      <vt:lpstr>Analytical Accuracy</vt:lpstr>
      <vt:lpstr>Privacy &amp; Consent</vt:lpstr>
      <vt:lpstr>Privacy &amp; Consent</vt:lpstr>
      <vt:lpstr>Data Sharing, Depersonalization, Re-Personalization</vt:lpstr>
      <vt:lpstr>Data Sharing, Depersonalization, Re-Personalization</vt:lpstr>
      <vt:lpstr>Data Sharing, Depersonalization, Re-Personalization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1718</cp:revision>
  <dcterms:created xsi:type="dcterms:W3CDTF">2013-12-16T15:15:05Z</dcterms:created>
  <dcterms:modified xsi:type="dcterms:W3CDTF">2024-08-30T14:54:48Z</dcterms:modified>
</cp:coreProperties>
</file>